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10.png" ContentType="image/png"/>
  <Override PartName="/ppt/media/image7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8.jpeg" ContentType="image/jpeg"/>
  <Override PartName="/ppt/media/image11.png" ContentType="image/png"/>
  <Override PartName="/ppt/media/image36.png" ContentType="image/png"/>
  <Override PartName="/ppt/media/image9.png" ContentType="image/png"/>
  <Override PartName="/ppt/media/image6.png" ContentType="image/png"/>
  <Override PartName="/ppt/media/image5.png" ContentType="image/png"/>
  <Override PartName="/ppt/media/image17.jpeg" ContentType="image/jpeg"/>
  <Override PartName="/ppt/media/image27.png" ContentType="image/png"/>
  <Override PartName="/ppt/media/image18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4.png" ContentType="image/png"/>
  <Override PartName="/ppt/media/image20.jpeg" ContentType="image/jpe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26.jpeg" ContentType="image/jpeg"/>
  <Override PartName="/ppt/media/image33.tif" ContentType="image/tiff"/>
  <Override PartName="/ppt/media/image34.tif" ContentType="image/tiff"/>
  <Override PartName="/ppt/media/image35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048" descr=""/>
          <p:cNvPicPr/>
          <p:nvPr/>
        </p:nvPicPr>
        <p:blipFill>
          <a:blip r:embed="rId2"/>
          <a:stretch/>
        </p:blipFill>
        <p:spPr>
          <a:xfrm>
            <a:off x="0" y="19080"/>
            <a:ext cx="9154440" cy="686664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024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024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tif"/><Relationship Id="rId3" Type="http://schemas.openxmlformats.org/officeDocument/2006/relationships/image" Target="../media/image34.tif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547640" y="1701720"/>
            <a:ext cx="6908040" cy="108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SimSun"/>
              </a:rPr>
              <a:t>Neural Style Transfer on Video Clips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547640" y="2927520"/>
            <a:ext cx="6912720" cy="175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SimSun"/>
              </a:rPr>
              <a:t>Team Member: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SimSun"/>
              </a:rPr>
              <a:t>Tsehao Hsu, Jia Liu, Tue Ngo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951440" y="4149360"/>
            <a:ext cx="3840480" cy="21600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656640" y="4166280"/>
            <a:ext cx="3804480" cy="214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Feature and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636840" y="113364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Feature maps care about texture, color, and curvature.</a:t>
            </a:r>
            <a:endParaRPr b="0" lang="en-US" sz="18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representation cares about content of image.</a:t>
            </a:r>
            <a:endParaRPr b="0" lang="en-US" sz="18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Capture features from style images; content from content images.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6" name="Picture 5" descr=""/>
          <p:cNvPicPr/>
          <p:nvPr/>
        </p:nvPicPr>
        <p:blipFill>
          <a:blip r:embed="rId1"/>
          <a:stretch/>
        </p:blipFill>
        <p:spPr>
          <a:xfrm>
            <a:off x="1466640" y="2751480"/>
            <a:ext cx="5728320" cy="254952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 rot="5400000">
            <a:off x="3762360" y="1659960"/>
            <a:ext cx="269640" cy="23396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"/>
          <p:cNvSpPr/>
          <p:nvPr/>
        </p:nvSpPr>
        <p:spPr>
          <a:xfrm rot="5400000">
            <a:off x="5382360" y="2471040"/>
            <a:ext cx="270360" cy="7192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5"/>
          <p:cNvSpPr/>
          <p:nvPr/>
        </p:nvSpPr>
        <p:spPr>
          <a:xfrm>
            <a:off x="3139560" y="2349000"/>
            <a:ext cx="1512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feature maps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4791960" y="2339640"/>
            <a:ext cx="2449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representation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Picture 25" descr=""/>
          <p:cNvPicPr/>
          <p:nvPr/>
        </p:nvPicPr>
        <p:blipFill>
          <a:blip r:embed="rId2"/>
          <a:stretch/>
        </p:blipFill>
        <p:spPr>
          <a:xfrm>
            <a:off x="5877360" y="4482360"/>
            <a:ext cx="2264760" cy="2217960"/>
          </a:xfrm>
          <a:prstGeom prst="rect">
            <a:avLst/>
          </a:prstGeom>
          <a:ln>
            <a:noFill/>
          </a:ln>
        </p:spPr>
      </p:pic>
      <p:pic>
        <p:nvPicPr>
          <p:cNvPr id="212" name="Picture 28" descr=""/>
          <p:cNvPicPr/>
          <p:nvPr/>
        </p:nvPicPr>
        <p:blipFill>
          <a:blip r:embed="rId3"/>
          <a:stretch/>
        </p:blipFill>
        <p:spPr>
          <a:xfrm>
            <a:off x="3699720" y="4992480"/>
            <a:ext cx="1743840" cy="1707840"/>
          </a:xfrm>
          <a:prstGeom prst="rect">
            <a:avLst/>
          </a:prstGeom>
          <a:ln>
            <a:noFill/>
          </a:ln>
        </p:spPr>
      </p:pic>
      <p:sp>
        <p:nvSpPr>
          <p:cNvPr id="213" name="Line 7"/>
          <p:cNvSpPr/>
          <p:nvPr/>
        </p:nvSpPr>
        <p:spPr>
          <a:xfrm>
            <a:off x="2726640" y="4551480"/>
            <a:ext cx="972720" cy="441000"/>
          </a:xfrm>
          <a:prstGeom prst="line">
            <a:avLst/>
          </a:prstGeom>
          <a:ln>
            <a:solidFill>
              <a:srgbClr val="00c7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8"/>
          <p:cNvSpPr/>
          <p:nvPr/>
        </p:nvSpPr>
        <p:spPr>
          <a:xfrm>
            <a:off x="2921040" y="4552200"/>
            <a:ext cx="2523240" cy="430200"/>
          </a:xfrm>
          <a:prstGeom prst="line">
            <a:avLst/>
          </a:prstGeom>
          <a:ln>
            <a:solidFill>
              <a:srgbClr val="00c7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9"/>
          <p:cNvSpPr/>
          <p:nvPr/>
        </p:nvSpPr>
        <p:spPr>
          <a:xfrm>
            <a:off x="5652000" y="3913560"/>
            <a:ext cx="225000" cy="568800"/>
          </a:xfrm>
          <a:prstGeom prst="line">
            <a:avLst/>
          </a:prstGeom>
          <a:ln>
            <a:solidFill>
              <a:srgbClr val="00c7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10"/>
          <p:cNvSpPr/>
          <p:nvPr/>
        </p:nvSpPr>
        <p:spPr>
          <a:xfrm>
            <a:off x="5764680" y="3849840"/>
            <a:ext cx="2378160" cy="632520"/>
          </a:xfrm>
          <a:prstGeom prst="line">
            <a:avLst/>
          </a:prstGeom>
          <a:ln>
            <a:solidFill>
              <a:srgbClr val="00c79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1"/>
          <p:cNvSpPr/>
          <p:nvPr/>
        </p:nvSpPr>
        <p:spPr>
          <a:xfrm>
            <a:off x="107640" y="6044400"/>
            <a:ext cx="6210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Source:</a:t>
            </a:r>
            <a:endParaRPr b="0" lang="en-US" sz="1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Udacity, Intro to Deep Learning by Pytorch</a:t>
            </a:r>
            <a:endParaRPr b="0" lang="en-US" sz="1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Coursera, Convolutional Neural Networks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VGG19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36840" y="113364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For neural style transfer, VGG19 is used as a generator rather than a classifier. (i.e. weights have to be freeze, and top layers have to be removed).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1533600" y="2295360"/>
            <a:ext cx="6076080" cy="45619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1736640" y="6393240"/>
            <a:ext cx="6210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Source: https://towardsdatascience.com/transfer-learning-in-tensorflow-9e4f7eae3bb4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Loss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36840" y="113364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Loss checks how similar the generated image is to the content image.</a:t>
            </a:r>
            <a:endParaRPr b="0" lang="en-US" sz="18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Style Loss measures how different the generated image, in terms of style features</a:t>
            </a:r>
            <a:endParaRPr b="0" lang="en-US" sz="18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Total Loss = Content Weight * Content Loss + Style Weight * Style Loss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320840" y="6238800"/>
            <a:ext cx="7310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Source: https://www.pluralsight.com/guides/implementing-artistic-neural-style-transfer-with-tensorflow-2.0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1"/>
          <a:srcRect l="0" t="0" r="0" b="20660"/>
          <a:stretch/>
        </p:blipFill>
        <p:spPr>
          <a:xfrm>
            <a:off x="555120" y="4738680"/>
            <a:ext cx="3934440" cy="1186200"/>
          </a:xfrm>
          <a:prstGeom prst="rect">
            <a:avLst/>
          </a:prstGeom>
          <a:ln>
            <a:noFill/>
          </a:ln>
        </p:spPr>
      </p:pic>
      <p:pic>
        <p:nvPicPr>
          <p:cNvPr id="226" name="Picture 4" descr=""/>
          <p:cNvPicPr/>
          <p:nvPr/>
        </p:nvPicPr>
        <p:blipFill>
          <a:blip r:embed="rId2"/>
          <a:srcRect l="0" t="0" r="0" b="27308"/>
          <a:stretch/>
        </p:blipFill>
        <p:spPr>
          <a:xfrm>
            <a:off x="4976280" y="4409640"/>
            <a:ext cx="4051800" cy="1484640"/>
          </a:xfrm>
          <a:prstGeom prst="rect">
            <a:avLst/>
          </a:prstGeom>
          <a:ln>
            <a:noFill/>
          </a:ln>
        </p:spPr>
      </p:pic>
      <p:pic>
        <p:nvPicPr>
          <p:cNvPr id="227" name="Picture 6" descr=""/>
          <p:cNvPicPr/>
          <p:nvPr/>
        </p:nvPicPr>
        <p:blipFill>
          <a:blip r:embed="rId3"/>
          <a:stretch/>
        </p:blipFill>
        <p:spPr>
          <a:xfrm>
            <a:off x="2383920" y="2845080"/>
            <a:ext cx="4212360" cy="141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Gram Matrix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636840" y="113364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The Gram Matrix G is the set of vectors in a matrix of dot products</a:t>
            </a:r>
            <a:endParaRPr b="0" lang="en-US" sz="18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Gram Matrix is only concerned with whether the stylish features are present in image weights, textures, and shapes.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SimSun"/>
              </a:rPr>
              <a:t> features are present in image weights, textures, and shapes.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320840" y="6553800"/>
            <a:ext cx="7310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Source: https://www.pluralsight.com/guides/implementing-artistic-neural-style-transfer-with-tensorflow-2.0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630000" y="2630160"/>
            <a:ext cx="3440880" cy="1601640"/>
          </a:xfrm>
          <a:prstGeom prst="rect">
            <a:avLst/>
          </a:prstGeom>
          <a:ln>
            <a:noFill/>
          </a:ln>
        </p:spPr>
      </p:pic>
      <p:pic>
        <p:nvPicPr>
          <p:cNvPr id="232" name="Picture 4" descr=""/>
          <p:cNvPicPr/>
          <p:nvPr/>
        </p:nvPicPr>
        <p:blipFill>
          <a:blip r:embed="rId2"/>
          <a:stretch/>
        </p:blipFill>
        <p:spPr>
          <a:xfrm>
            <a:off x="636840" y="4419000"/>
            <a:ext cx="5465520" cy="1806480"/>
          </a:xfrm>
          <a:prstGeom prst="rect">
            <a:avLst/>
          </a:prstGeom>
          <a:ln>
            <a:noFill/>
          </a:ln>
        </p:spPr>
      </p:pic>
      <p:pic>
        <p:nvPicPr>
          <p:cNvPr id="233" name="Picture 6" descr=""/>
          <p:cNvPicPr/>
          <p:nvPr/>
        </p:nvPicPr>
        <p:blipFill>
          <a:blip r:embed="rId3"/>
          <a:stretch/>
        </p:blipFill>
        <p:spPr>
          <a:xfrm>
            <a:off x="6631200" y="4419000"/>
            <a:ext cx="2225160" cy="122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Fast Neural Style Transfer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117468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Example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4870440" y="2190960"/>
            <a:ext cx="3809160" cy="3809160"/>
          </a:xfrm>
          <a:prstGeom prst="rect">
            <a:avLst/>
          </a:prstGeom>
          <a:ln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2"/>
          <a:srcRect l="5751" t="7622" r="51580" b="7622"/>
          <a:stretch/>
        </p:blipFill>
        <p:spPr>
          <a:xfrm>
            <a:off x="1106640" y="1977480"/>
            <a:ext cx="2117880" cy="2117880"/>
          </a:xfrm>
          <a:prstGeom prst="rect">
            <a:avLst/>
          </a:prstGeom>
          <a:ln>
            <a:noFill/>
          </a:ln>
        </p:spPr>
      </p:pic>
      <p:pic>
        <p:nvPicPr>
          <p:cNvPr id="238" name="Picture 6" descr=""/>
          <p:cNvPicPr/>
          <p:nvPr/>
        </p:nvPicPr>
        <p:blipFill>
          <a:blip r:embed="rId3"/>
          <a:stretch/>
        </p:blipFill>
        <p:spPr>
          <a:xfrm>
            <a:off x="656280" y="4497840"/>
            <a:ext cx="3611160" cy="20311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1326600" y="1629720"/>
            <a:ext cx="167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472400" y="4149000"/>
            <a:ext cx="138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Style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6085440" y="1824840"/>
            <a:ext cx="195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Generated Image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rcRect l="7998" t="11787" r="46472" b="0"/>
          <a:stretch/>
        </p:blipFill>
        <p:spPr>
          <a:xfrm>
            <a:off x="1737360" y="917280"/>
            <a:ext cx="5760360" cy="49939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2225520" y="238320"/>
            <a:ext cx="51073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Original Style Transfer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383280" y="5911560"/>
            <a:ext cx="23770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L. Gatys </a:t>
            </a:r>
            <a:r>
              <a:rPr b="0" i="1" lang="en-US" sz="2400" spc="-1" strike="noStrike">
                <a:latin typeface="Arial"/>
              </a:rPr>
              <a:t>et. al.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Style Transfer Demo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57200" y="117468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One frame processed by the original neural style transfer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834640" y="2651760"/>
            <a:ext cx="2421000" cy="1662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6492240" y="1828800"/>
            <a:ext cx="1751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0-400 iterations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4"/>
          <p:cNvGrpSpPr/>
          <p:nvPr/>
        </p:nvGrpSpPr>
        <p:grpSpPr>
          <a:xfrm>
            <a:off x="293760" y="2286000"/>
            <a:ext cx="2205000" cy="2011320"/>
            <a:chOff x="293760" y="2286000"/>
            <a:chExt cx="2205000" cy="2011320"/>
          </a:xfrm>
        </p:grpSpPr>
        <p:pic>
          <p:nvPicPr>
            <p:cNvPr id="135" name="" descr=""/>
            <p:cNvPicPr/>
            <p:nvPr/>
          </p:nvPicPr>
          <p:blipFill>
            <a:blip r:embed="rId2"/>
            <a:stretch/>
          </p:blipFill>
          <p:spPr>
            <a:xfrm>
              <a:off x="293760" y="2719800"/>
              <a:ext cx="2205000" cy="157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" name="CustomShape 5"/>
            <p:cNvSpPr/>
            <p:nvPr/>
          </p:nvSpPr>
          <p:spPr>
            <a:xfrm>
              <a:off x="1025280" y="2286000"/>
              <a:ext cx="92880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content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7" name="CustomShape 6"/>
          <p:cNvSpPr/>
          <p:nvPr/>
        </p:nvSpPr>
        <p:spPr>
          <a:xfrm>
            <a:off x="3657600" y="230544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style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2519640" y="3311280"/>
            <a:ext cx="3585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+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8"/>
          <p:cNvSpPr/>
          <p:nvPr/>
        </p:nvSpPr>
        <p:spPr>
          <a:xfrm>
            <a:off x="5220000" y="3311640"/>
            <a:ext cx="3585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=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5668920" y="4480560"/>
            <a:ext cx="301716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It takes about 15 minutes to  run 400 iterations and render 1 frame.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Need a faster model to transcribe a video!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597280" y="2332440"/>
            <a:ext cx="3455280" cy="20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Content/Style Loss Ratio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111132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Neural style transfer with different ratio of alpha(content weight) and beta (style weight)</a:t>
            </a:r>
            <a:endParaRPr b="0" lang="en-US" sz="2400" spc="-1" strike="noStrike">
              <a:latin typeface="Arial"/>
            </a:endParaRPr>
          </a:p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Varying ratio=alpha/beta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2343240" y="2699640"/>
            <a:ext cx="968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10^5:1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4319280" y="2699640"/>
            <a:ext cx="612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1:1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5862240" y="2709000"/>
            <a:ext cx="1003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10^-5:1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7634160" y="2709000"/>
            <a:ext cx="1090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10^-10:1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431280" y="2699640"/>
            <a:ext cx="99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10^10:1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1"/>
          <a:srcRect l="12868" t="8375" r="2559" b="9291"/>
          <a:stretch/>
        </p:blipFill>
        <p:spPr>
          <a:xfrm>
            <a:off x="7286760" y="3025080"/>
            <a:ext cx="1784880" cy="1784880"/>
          </a:xfrm>
          <a:prstGeom prst="rect">
            <a:avLst/>
          </a:prstGeom>
          <a:ln>
            <a:noFill/>
          </a:ln>
        </p:spPr>
      </p:pic>
      <p:pic>
        <p:nvPicPr>
          <p:cNvPr id="150" name="Picture 15" descr=""/>
          <p:cNvPicPr/>
          <p:nvPr/>
        </p:nvPicPr>
        <p:blipFill>
          <a:blip r:embed="rId2"/>
          <a:srcRect l="13147" t="7573" r="2279" b="10107"/>
          <a:stretch/>
        </p:blipFill>
        <p:spPr>
          <a:xfrm>
            <a:off x="3641400" y="3023280"/>
            <a:ext cx="1784880" cy="1784880"/>
          </a:xfrm>
          <a:prstGeom prst="rect">
            <a:avLst/>
          </a:prstGeom>
          <a:ln>
            <a:noFill/>
          </a:ln>
        </p:spPr>
      </p:pic>
      <p:pic>
        <p:nvPicPr>
          <p:cNvPr id="151" name="Picture 18" descr=""/>
          <p:cNvPicPr/>
          <p:nvPr/>
        </p:nvPicPr>
        <p:blipFill>
          <a:blip r:embed="rId3"/>
          <a:srcRect l="13235" t="8833" r="4029" b="8833"/>
          <a:stretch/>
        </p:blipFill>
        <p:spPr>
          <a:xfrm>
            <a:off x="97560" y="3028680"/>
            <a:ext cx="1746360" cy="1784880"/>
          </a:xfrm>
          <a:prstGeom prst="rect">
            <a:avLst/>
          </a:prstGeom>
          <a:ln>
            <a:noFill/>
          </a:ln>
        </p:spPr>
      </p:pic>
      <p:pic>
        <p:nvPicPr>
          <p:cNvPr id="152" name="Picture 19" descr=""/>
          <p:cNvPicPr/>
          <p:nvPr/>
        </p:nvPicPr>
        <p:blipFill>
          <a:blip r:embed="rId4"/>
          <a:srcRect l="13235" t="8833" r="4029" b="8833"/>
          <a:stretch/>
        </p:blipFill>
        <p:spPr>
          <a:xfrm>
            <a:off x="1871640" y="3028680"/>
            <a:ext cx="1746360" cy="1784880"/>
          </a:xfrm>
          <a:prstGeom prst="rect">
            <a:avLst/>
          </a:prstGeom>
          <a:ln>
            <a:noFill/>
          </a:ln>
        </p:spPr>
      </p:pic>
      <p:pic>
        <p:nvPicPr>
          <p:cNvPr id="153" name="Picture 26" descr=""/>
          <p:cNvPicPr/>
          <p:nvPr/>
        </p:nvPicPr>
        <p:blipFill>
          <a:blip r:embed="rId5"/>
          <a:srcRect l="13235" t="8833" r="2265" b="8833"/>
          <a:stretch/>
        </p:blipFill>
        <p:spPr>
          <a:xfrm>
            <a:off x="5472000" y="3023280"/>
            <a:ext cx="1783440" cy="1784880"/>
          </a:xfrm>
          <a:prstGeom prst="rect">
            <a:avLst/>
          </a:prstGeom>
          <a:ln>
            <a:noFill/>
          </a:ln>
        </p:spPr>
      </p:pic>
      <p:sp>
        <p:nvSpPr>
          <p:cNvPr id="154" name="CustomShape 8"/>
          <p:cNvSpPr/>
          <p:nvPr/>
        </p:nvSpPr>
        <p:spPr>
          <a:xfrm>
            <a:off x="2334240" y="5132520"/>
            <a:ext cx="2190600" cy="44928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 flipH="1">
            <a:off x="4624920" y="5132520"/>
            <a:ext cx="2190600" cy="44928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>
            <a:off x="1117800" y="5695200"/>
            <a:ext cx="2449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Style weight increases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11"/>
          <p:cNvSpPr/>
          <p:nvPr/>
        </p:nvSpPr>
        <p:spPr>
          <a:xfrm>
            <a:off x="5515920" y="5695200"/>
            <a:ext cx="27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weight increases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8" name="Picture 6" descr=""/>
          <p:cNvPicPr/>
          <p:nvPr/>
        </p:nvPicPr>
        <p:blipFill>
          <a:blip r:embed="rId6"/>
          <a:srcRect l="0" t="0" r="0" b="62846"/>
          <a:stretch/>
        </p:blipFill>
        <p:spPr>
          <a:xfrm>
            <a:off x="4924080" y="1836000"/>
            <a:ext cx="3974400" cy="49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rcRect l="12238" t="17694" r="13242" b="4891"/>
          <a:stretch/>
        </p:blipFill>
        <p:spPr>
          <a:xfrm>
            <a:off x="1064160" y="1859040"/>
            <a:ext cx="7405920" cy="43884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2651040" y="182880"/>
            <a:ext cx="4572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Fast Style Transfer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48640" y="1097280"/>
            <a:ext cx="230040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Golnaz Ghiasi et. 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@Google Brain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SimSun"/>
              </a:rPr>
              <a:t>Style Transfer for Videos Workflow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17468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" name="Group 3"/>
          <p:cNvGrpSpPr/>
          <p:nvPr/>
        </p:nvGrpSpPr>
        <p:grpSpPr>
          <a:xfrm>
            <a:off x="454320" y="3100320"/>
            <a:ext cx="2327400" cy="1415160"/>
            <a:chOff x="454320" y="3100320"/>
            <a:chExt cx="2327400" cy="1415160"/>
          </a:xfrm>
        </p:grpSpPr>
        <p:pic>
          <p:nvPicPr>
            <p:cNvPr id="165" name="" descr=""/>
            <p:cNvPicPr/>
            <p:nvPr/>
          </p:nvPicPr>
          <p:blipFill>
            <a:blip r:embed="rId1"/>
            <a:stretch/>
          </p:blipFill>
          <p:spPr>
            <a:xfrm>
              <a:off x="454320" y="3100320"/>
              <a:ext cx="1595880" cy="89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" name="" descr=""/>
            <p:cNvPicPr/>
            <p:nvPr/>
          </p:nvPicPr>
          <p:blipFill>
            <a:blip r:embed="rId2"/>
            <a:stretch/>
          </p:blipFill>
          <p:spPr>
            <a:xfrm>
              <a:off x="894600" y="3348000"/>
              <a:ext cx="1516680" cy="83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" descr=""/>
            <p:cNvPicPr/>
            <p:nvPr/>
          </p:nvPicPr>
          <p:blipFill>
            <a:blip r:embed="rId3"/>
            <a:stretch/>
          </p:blipFill>
          <p:spPr>
            <a:xfrm>
              <a:off x="1185840" y="3637800"/>
              <a:ext cx="1595880" cy="877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8" name="CustomShape 4"/>
          <p:cNvSpPr/>
          <p:nvPr/>
        </p:nvSpPr>
        <p:spPr>
          <a:xfrm>
            <a:off x="3477600" y="3514320"/>
            <a:ext cx="2194200" cy="914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Fast Style Transfer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Network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69" name="Group 5"/>
          <p:cNvGrpSpPr/>
          <p:nvPr/>
        </p:nvGrpSpPr>
        <p:grpSpPr>
          <a:xfrm>
            <a:off x="6270480" y="3158640"/>
            <a:ext cx="2460240" cy="1560240"/>
            <a:chOff x="6270480" y="3158640"/>
            <a:chExt cx="2460240" cy="1560240"/>
          </a:xfrm>
        </p:grpSpPr>
        <p:pic>
          <p:nvPicPr>
            <p:cNvPr id="170" name="" descr=""/>
            <p:cNvPicPr/>
            <p:nvPr/>
          </p:nvPicPr>
          <p:blipFill>
            <a:blip r:embed="rId4"/>
            <a:stretch/>
          </p:blipFill>
          <p:spPr>
            <a:xfrm>
              <a:off x="6270480" y="3158640"/>
              <a:ext cx="1662480" cy="93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1" name="" descr=""/>
            <p:cNvPicPr/>
            <p:nvPr/>
          </p:nvPicPr>
          <p:blipFill>
            <a:blip r:embed="rId5"/>
            <a:stretch/>
          </p:blipFill>
          <p:spPr>
            <a:xfrm>
              <a:off x="6730200" y="3432960"/>
              <a:ext cx="1662480" cy="93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" descr=""/>
            <p:cNvPicPr/>
            <p:nvPr/>
          </p:nvPicPr>
          <p:blipFill>
            <a:blip r:embed="rId6"/>
            <a:stretch/>
          </p:blipFill>
          <p:spPr>
            <a:xfrm>
              <a:off x="7068240" y="3783960"/>
              <a:ext cx="1662480" cy="934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3" name="CustomShape 6"/>
          <p:cNvSpPr/>
          <p:nvPr/>
        </p:nvSpPr>
        <p:spPr>
          <a:xfrm>
            <a:off x="2926080" y="3782160"/>
            <a:ext cx="456840" cy="456840"/>
          </a:xfrm>
          <a:custGeom>
            <a:avLst/>
            <a:gdLst/>
            <a:ahLst/>
            <a:rect l="l" t="t" r="r" b="b"/>
            <a:pathLst>
              <a:path w="1272" h="1283">
                <a:moveTo>
                  <a:pt x="776" y="0"/>
                </a:moveTo>
                <a:lnTo>
                  <a:pt x="1271" y="635"/>
                </a:lnTo>
                <a:lnTo>
                  <a:pt x="776" y="1282"/>
                </a:lnTo>
                <a:lnTo>
                  <a:pt x="776" y="894"/>
                </a:lnTo>
                <a:lnTo>
                  <a:pt x="235" y="894"/>
                </a:lnTo>
                <a:lnTo>
                  <a:pt x="235" y="376"/>
                </a:lnTo>
                <a:lnTo>
                  <a:pt x="776" y="376"/>
                </a:lnTo>
                <a:lnTo>
                  <a:pt x="776" y="0"/>
                </a:lnTo>
                <a:moveTo>
                  <a:pt x="0" y="376"/>
                </a:moveTo>
                <a:lnTo>
                  <a:pt x="0" y="894"/>
                </a:lnTo>
                <a:lnTo>
                  <a:pt x="58" y="894"/>
                </a:lnTo>
                <a:lnTo>
                  <a:pt x="58" y="376"/>
                </a:lnTo>
                <a:lnTo>
                  <a:pt x="0" y="376"/>
                </a:lnTo>
                <a:moveTo>
                  <a:pt x="117" y="376"/>
                </a:moveTo>
                <a:lnTo>
                  <a:pt x="117" y="894"/>
                </a:lnTo>
                <a:lnTo>
                  <a:pt x="176" y="894"/>
                </a:lnTo>
                <a:lnTo>
                  <a:pt x="176" y="376"/>
                </a:lnTo>
                <a:lnTo>
                  <a:pt x="117" y="37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"/>
          <p:cNvSpPr/>
          <p:nvPr/>
        </p:nvSpPr>
        <p:spPr>
          <a:xfrm>
            <a:off x="5734440" y="3784320"/>
            <a:ext cx="456840" cy="456840"/>
          </a:xfrm>
          <a:custGeom>
            <a:avLst/>
            <a:gdLst/>
            <a:ahLst/>
            <a:rect l="l" t="t" r="r" b="b"/>
            <a:pathLst>
              <a:path w="1272" h="1283">
                <a:moveTo>
                  <a:pt x="776" y="0"/>
                </a:moveTo>
                <a:lnTo>
                  <a:pt x="1271" y="635"/>
                </a:lnTo>
                <a:lnTo>
                  <a:pt x="776" y="1282"/>
                </a:lnTo>
                <a:lnTo>
                  <a:pt x="776" y="894"/>
                </a:lnTo>
                <a:lnTo>
                  <a:pt x="235" y="894"/>
                </a:lnTo>
                <a:lnTo>
                  <a:pt x="235" y="376"/>
                </a:lnTo>
                <a:lnTo>
                  <a:pt x="776" y="376"/>
                </a:lnTo>
                <a:lnTo>
                  <a:pt x="776" y="0"/>
                </a:lnTo>
                <a:moveTo>
                  <a:pt x="0" y="376"/>
                </a:moveTo>
                <a:lnTo>
                  <a:pt x="0" y="894"/>
                </a:lnTo>
                <a:lnTo>
                  <a:pt x="58" y="894"/>
                </a:lnTo>
                <a:lnTo>
                  <a:pt x="58" y="376"/>
                </a:lnTo>
                <a:lnTo>
                  <a:pt x="0" y="376"/>
                </a:lnTo>
                <a:moveTo>
                  <a:pt x="117" y="376"/>
                </a:moveTo>
                <a:lnTo>
                  <a:pt x="117" y="894"/>
                </a:lnTo>
                <a:lnTo>
                  <a:pt x="176" y="894"/>
                </a:lnTo>
                <a:lnTo>
                  <a:pt x="176" y="376"/>
                </a:lnTo>
                <a:lnTo>
                  <a:pt x="117" y="37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" descr=""/>
          <p:cNvPicPr/>
          <p:nvPr/>
        </p:nvPicPr>
        <p:blipFill>
          <a:blip r:embed="rId7"/>
          <a:stretch/>
        </p:blipFill>
        <p:spPr>
          <a:xfrm>
            <a:off x="684720" y="1269360"/>
            <a:ext cx="1052280" cy="10522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8"/>
          <a:stretch/>
        </p:blipFill>
        <p:spPr>
          <a:xfrm>
            <a:off x="7268400" y="5486400"/>
            <a:ext cx="1052280" cy="1052280"/>
          </a:xfrm>
          <a:prstGeom prst="rect">
            <a:avLst/>
          </a:prstGeom>
          <a:ln>
            <a:noFill/>
          </a:ln>
        </p:spPr>
      </p:pic>
      <p:sp>
        <p:nvSpPr>
          <p:cNvPr id="177" name="CustomShape 8"/>
          <p:cNvSpPr/>
          <p:nvPr/>
        </p:nvSpPr>
        <p:spPr>
          <a:xfrm rot="5301600">
            <a:off x="956880" y="2403000"/>
            <a:ext cx="456840" cy="456840"/>
          </a:xfrm>
          <a:custGeom>
            <a:avLst/>
            <a:gdLst/>
            <a:ahLst/>
            <a:rect l="l" t="t" r="r" b="b"/>
            <a:pathLst>
              <a:path w="1272" h="1284">
                <a:moveTo>
                  <a:pt x="776" y="0"/>
                </a:moveTo>
                <a:lnTo>
                  <a:pt x="1271" y="635"/>
                </a:lnTo>
                <a:lnTo>
                  <a:pt x="776" y="1283"/>
                </a:lnTo>
                <a:lnTo>
                  <a:pt x="776" y="894"/>
                </a:lnTo>
                <a:lnTo>
                  <a:pt x="236" y="894"/>
                </a:lnTo>
                <a:lnTo>
                  <a:pt x="235" y="377"/>
                </a:lnTo>
                <a:lnTo>
                  <a:pt x="776" y="376"/>
                </a:lnTo>
                <a:lnTo>
                  <a:pt x="776" y="0"/>
                </a:lnTo>
                <a:moveTo>
                  <a:pt x="0" y="377"/>
                </a:moveTo>
                <a:lnTo>
                  <a:pt x="1" y="895"/>
                </a:lnTo>
                <a:lnTo>
                  <a:pt x="59" y="894"/>
                </a:lnTo>
                <a:lnTo>
                  <a:pt x="58" y="377"/>
                </a:lnTo>
                <a:lnTo>
                  <a:pt x="0" y="377"/>
                </a:lnTo>
                <a:moveTo>
                  <a:pt x="117" y="377"/>
                </a:moveTo>
                <a:lnTo>
                  <a:pt x="118" y="895"/>
                </a:lnTo>
                <a:lnTo>
                  <a:pt x="177" y="895"/>
                </a:lnTo>
                <a:lnTo>
                  <a:pt x="176" y="377"/>
                </a:lnTo>
                <a:lnTo>
                  <a:pt x="117" y="37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9"/>
          <p:cNvSpPr/>
          <p:nvPr/>
        </p:nvSpPr>
        <p:spPr>
          <a:xfrm rot="5301600">
            <a:off x="7504560" y="4983480"/>
            <a:ext cx="456840" cy="456840"/>
          </a:xfrm>
          <a:custGeom>
            <a:avLst/>
            <a:gdLst/>
            <a:ahLst/>
            <a:rect l="l" t="t" r="r" b="b"/>
            <a:pathLst>
              <a:path w="1272" h="1284">
                <a:moveTo>
                  <a:pt x="776" y="0"/>
                </a:moveTo>
                <a:lnTo>
                  <a:pt x="1271" y="635"/>
                </a:lnTo>
                <a:lnTo>
                  <a:pt x="776" y="1283"/>
                </a:lnTo>
                <a:lnTo>
                  <a:pt x="776" y="895"/>
                </a:lnTo>
                <a:lnTo>
                  <a:pt x="236" y="895"/>
                </a:lnTo>
                <a:lnTo>
                  <a:pt x="235" y="377"/>
                </a:lnTo>
                <a:lnTo>
                  <a:pt x="776" y="376"/>
                </a:lnTo>
                <a:lnTo>
                  <a:pt x="776" y="0"/>
                </a:lnTo>
                <a:moveTo>
                  <a:pt x="0" y="377"/>
                </a:moveTo>
                <a:lnTo>
                  <a:pt x="1" y="895"/>
                </a:lnTo>
                <a:lnTo>
                  <a:pt x="59" y="895"/>
                </a:lnTo>
                <a:lnTo>
                  <a:pt x="58" y="377"/>
                </a:lnTo>
                <a:lnTo>
                  <a:pt x="0" y="377"/>
                </a:lnTo>
                <a:moveTo>
                  <a:pt x="117" y="377"/>
                </a:moveTo>
                <a:lnTo>
                  <a:pt x="118" y="895"/>
                </a:lnTo>
                <a:lnTo>
                  <a:pt x="177" y="895"/>
                </a:lnTo>
                <a:lnTo>
                  <a:pt x="176" y="377"/>
                </a:lnTo>
                <a:lnTo>
                  <a:pt x="117" y="37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0"/>
          <p:cNvSpPr/>
          <p:nvPr/>
        </p:nvSpPr>
        <p:spPr>
          <a:xfrm>
            <a:off x="389160" y="4663440"/>
            <a:ext cx="2719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Extract images from mp4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6299280" y="4646880"/>
            <a:ext cx="275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Compile images into mp4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12"/>
          <p:cNvSpPr/>
          <p:nvPr/>
        </p:nvSpPr>
        <p:spPr>
          <a:xfrm>
            <a:off x="3452040" y="4482000"/>
            <a:ext cx="225288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Golnaz Ghiasi et. 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@Google Brain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latin typeface="Arial"/>
              </a:rPr>
              <a:t>Implemented as tensorflow_hub module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9"/>
          <a:stretch/>
        </p:blipFill>
        <p:spPr>
          <a:xfrm>
            <a:off x="3930120" y="2194560"/>
            <a:ext cx="1373040" cy="830880"/>
          </a:xfrm>
          <a:prstGeom prst="rect">
            <a:avLst/>
          </a:prstGeom>
          <a:ln>
            <a:noFill/>
          </a:ln>
        </p:spPr>
      </p:pic>
      <p:sp>
        <p:nvSpPr>
          <p:cNvPr id="183" name="CustomShape 13"/>
          <p:cNvSpPr/>
          <p:nvPr/>
        </p:nvSpPr>
        <p:spPr>
          <a:xfrm>
            <a:off x="4516560" y="3108960"/>
            <a:ext cx="182520" cy="273960"/>
          </a:xfrm>
          <a:custGeom>
            <a:avLst/>
            <a:gdLst/>
            <a:ahLst/>
            <a:rect l="l" t="t" r="r" b="b"/>
            <a:pathLst>
              <a:path w="510" h="764">
                <a:moveTo>
                  <a:pt x="127" y="0"/>
                </a:moveTo>
                <a:lnTo>
                  <a:pt x="127" y="572"/>
                </a:lnTo>
                <a:lnTo>
                  <a:pt x="0" y="572"/>
                </a:lnTo>
                <a:lnTo>
                  <a:pt x="254" y="763"/>
                </a:lnTo>
                <a:lnTo>
                  <a:pt x="509" y="572"/>
                </a:lnTo>
                <a:lnTo>
                  <a:pt x="381" y="572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4"/>
          <p:cNvSpPr/>
          <p:nvPr/>
        </p:nvSpPr>
        <p:spPr>
          <a:xfrm>
            <a:off x="4389120" y="1848240"/>
            <a:ext cx="649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style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Example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457200" y="117468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5067000" y="1389240"/>
            <a:ext cx="3374640" cy="18979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1568160" y="951480"/>
            <a:ext cx="1621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Video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5958720" y="967680"/>
            <a:ext cx="138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Style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3755880" y="3834720"/>
            <a:ext cx="1456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Target Video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108960" y="4344480"/>
            <a:ext cx="2743200" cy="18288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1238400" y="1493280"/>
            <a:ext cx="2743200" cy="18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828800" y="274320"/>
            <a:ext cx="26478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Technical Details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190440"/>
            <a:ext cx="8228880" cy="581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SimSun"/>
              </a:rPr>
              <a:t>What is Neural Style Transfer?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56920" y="1278360"/>
            <a:ext cx="8228880" cy="495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39840" indent="-3391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Created Image = Content Image + Style Image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6" name="Picture 1" descr=""/>
          <p:cNvPicPr/>
          <p:nvPr/>
        </p:nvPicPr>
        <p:blipFill>
          <a:blip r:embed="rId1"/>
          <a:stretch/>
        </p:blipFill>
        <p:spPr>
          <a:xfrm>
            <a:off x="1155240" y="2045160"/>
            <a:ext cx="2265480" cy="1586880"/>
          </a:xfrm>
          <a:prstGeom prst="rect">
            <a:avLst/>
          </a:prstGeom>
          <a:ln>
            <a:noFill/>
          </a:ln>
        </p:spPr>
      </p:pic>
      <p:pic>
        <p:nvPicPr>
          <p:cNvPr id="197" name="Picture 2" descr=""/>
          <p:cNvPicPr/>
          <p:nvPr/>
        </p:nvPicPr>
        <p:blipFill>
          <a:blip r:embed="rId2"/>
          <a:stretch/>
        </p:blipFill>
        <p:spPr>
          <a:xfrm>
            <a:off x="1198800" y="4608720"/>
            <a:ext cx="2266200" cy="157716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1558080" y="3632760"/>
            <a:ext cx="167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Content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638720" y="6173280"/>
            <a:ext cx="138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Style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2006640" y="3727440"/>
            <a:ext cx="6256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SimSun"/>
              </a:rPr>
              <a:t>+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4358160" y="3727440"/>
            <a:ext cx="6256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SimSun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6127560" y="5445360"/>
            <a:ext cx="168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Created Image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Picture 10" descr=""/>
          <p:cNvPicPr/>
          <p:nvPr/>
        </p:nvPicPr>
        <p:blipFill>
          <a:blip r:embed="rId3"/>
          <a:srcRect l="9786" t="8704" r="3201" b="8962"/>
          <a:stretch/>
        </p:blipFill>
        <p:spPr>
          <a:xfrm>
            <a:off x="5071320" y="2706840"/>
            <a:ext cx="3801960" cy="269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Application>LibreOffice/6.0.7.3$Linux_X86_64 LibreOffice_project/00m0$Build-3</Application>
  <Words>352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2020-04-23T22:16:53Z</dcterms:created>
  <dc:creator/>
  <dc:description/>
  <dc:language>en-US</dc:language>
  <cp:lastModifiedBy/>
  <dcterms:modified xsi:type="dcterms:W3CDTF">2020-07-04T12:59:57Z</dcterms:modified>
  <cp:revision>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1033-11.2.0.9431</vt:lpwstr>
  </property>
  <property fmtid="{D5CDD505-2E9C-101B-9397-08002B2CF9AE}" pid="6" name="LinksUpToDate">
    <vt:bool>0</vt:bool>
  </property>
  <property fmtid="{D5CDD505-2E9C-101B-9397-08002B2CF9AE}" pid="7" name="MMClips">
    <vt:i4>2</vt:i4>
  </property>
  <property fmtid="{D5CDD505-2E9C-101B-9397-08002B2CF9AE}" pid="8" name="Notes">
    <vt:i4>14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